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Libre Franklin" pitchFamily="2" charset="0"/>
      <p:regular r:id="rId11"/>
      <p:bold r:id="rId12"/>
      <p:italic r:id="rId13"/>
      <p:boldItalic r:id="rId14"/>
    </p:embeddedFont>
    <p:embeddedFont>
      <p:font typeface="Libre Franklin Bold" charset="0"/>
      <p:regular r:id="rId15"/>
    </p:embeddedFont>
    <p:embeddedFont>
      <p:font typeface="Libre Franklin Light" pitchFamily="2" charset="0"/>
      <p:regular r:id="rId16"/>
      <p:italic r:id="rId17"/>
    </p:embeddedFont>
    <p:embeddedFont>
      <p:font typeface="Libre Franklin Medium" pitchFamily="2" charset="0"/>
      <p:regular r:id="rId18"/>
      <p:italic r:id="rId19"/>
    </p:embeddedFont>
    <p:embeddedFont>
      <p:font typeface="Libre Franklin SemiBold" pitchFamily="2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16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83149"/>
            <a:chOff x="0" y="2054701"/>
            <a:chExt cx="12166113" cy="2777531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373737"/>
                  </a:solidFill>
                  <a:latin typeface="Libre Franklin Bold"/>
                </a:rPr>
                <a:t>Team Maze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21865"/>
              <a:ext cx="9163630" cy="710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u="sng" dirty="0">
                  <a:solidFill>
                    <a:srgbClr val="373737"/>
                  </a:solidFill>
                  <a:latin typeface="Libre Franklin Light"/>
                </a:rPr>
                <a:t>The Maze Project 2021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1781" y="8728892"/>
            <a:ext cx="13604437" cy="105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800" dirty="0">
                <a:solidFill>
                  <a:srgbClr val="FFF7F8"/>
                </a:solidFill>
                <a:latin typeface="Libre Franklin Bold"/>
              </a:rPr>
              <a:t>Our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DBBB7B-DB6C-4E79-B42D-D1A2AB06F32B}"/>
              </a:ext>
            </a:extLst>
          </p:cNvPr>
          <p:cNvGrpSpPr/>
          <p:nvPr/>
        </p:nvGrpSpPr>
        <p:grpSpPr>
          <a:xfrm>
            <a:off x="314709" y="2324100"/>
            <a:ext cx="17658581" cy="5011749"/>
            <a:chOff x="336782" y="2371292"/>
            <a:chExt cx="17658581" cy="501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B4101C-AAF2-4ED5-B1B1-47BD06605C72}"/>
                </a:ext>
              </a:extLst>
            </p:cNvPr>
            <p:cNvGrpSpPr/>
            <p:nvPr/>
          </p:nvGrpSpPr>
          <p:grpSpPr>
            <a:xfrm>
              <a:off x="4724400" y="2400300"/>
              <a:ext cx="4132244" cy="4982741"/>
              <a:chOff x="4907295" y="2628900"/>
              <a:chExt cx="4132244" cy="4982741"/>
            </a:xfrm>
          </p:grpSpPr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7D9B7C98-6AF0-483E-9982-63A6A43F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16200000" flipH="1">
                <a:off x="6017362" y="3419621"/>
                <a:ext cx="1902521" cy="392756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7AAE9BE-DD52-476B-9773-545F756D3BD2}"/>
                  </a:ext>
                </a:extLst>
              </p:cNvPr>
              <p:cNvGrpSpPr/>
              <p:nvPr/>
            </p:nvGrpSpPr>
            <p:grpSpPr>
              <a:xfrm>
                <a:off x="4907295" y="2628900"/>
                <a:ext cx="4132244" cy="4982741"/>
                <a:chOff x="4907295" y="2628900"/>
                <a:chExt cx="4132244" cy="4982741"/>
              </a:xfrm>
            </p:grpSpPr>
            <p:pic>
              <p:nvPicPr>
                <p:cNvPr id="6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967868" y="2628900"/>
                  <a:ext cx="3972250" cy="3705025"/>
                </a:xfrm>
                <a:prstGeom prst="rect">
                  <a:avLst/>
                </a:prstGeom>
              </p:spPr>
            </p:pic>
            <p:sp>
              <p:nvSpPr>
                <p:cNvPr id="26" name="TextBox 2">
                  <a:extLst>
                    <a:ext uri="{FF2B5EF4-FFF2-40B4-BE49-F238E27FC236}">
                      <a16:creationId xmlns:a16="http://schemas.microsoft.com/office/drawing/2014/main" id="{AD75C07D-269F-4CF6-968B-1172269B61DD}"/>
                    </a:ext>
                  </a:extLst>
                </p:cNvPr>
                <p:cNvSpPr txBox="1"/>
                <p:nvPr/>
              </p:nvSpPr>
              <p:spPr>
                <a:xfrm>
                  <a:off x="4907295" y="6096396"/>
                  <a:ext cx="4132244" cy="97808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3600" spc="127" dirty="0">
                      <a:solidFill>
                        <a:schemeClr val="bg1"/>
                      </a:solidFill>
                      <a:latin typeface="Libre Franklin SemiBold" panose="020B0604020202020204" pitchFamily="2" charset="0"/>
                    </a:rPr>
                    <a:t>Yoana Agafonova</a:t>
                  </a:r>
                </a:p>
              </p:txBody>
            </p:sp>
            <p:sp>
              <p:nvSpPr>
                <p:cNvPr id="27" name="TextBox 2">
                  <a:extLst>
                    <a:ext uri="{FF2B5EF4-FFF2-40B4-BE49-F238E27FC236}">
                      <a16:creationId xmlns:a16="http://schemas.microsoft.com/office/drawing/2014/main" id="{A065A123-567A-41FC-B72B-0A2F96FA04E3}"/>
                    </a:ext>
                  </a:extLst>
                </p:cNvPr>
                <p:cNvSpPr txBox="1"/>
                <p:nvPr/>
              </p:nvSpPr>
              <p:spPr>
                <a:xfrm>
                  <a:off x="5653535" y="6646056"/>
                  <a:ext cx="2630174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Libre Franklin" pitchFamily="2" charset="0"/>
                    </a:rPr>
                    <a:t>Scrum Trainer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48AA4B-424D-4A32-8D58-0B8F7CE90632}"/>
                </a:ext>
              </a:extLst>
            </p:cNvPr>
            <p:cNvGrpSpPr/>
            <p:nvPr/>
          </p:nvGrpSpPr>
          <p:grpSpPr>
            <a:xfrm>
              <a:off x="336782" y="2371292"/>
              <a:ext cx="4000713" cy="4982741"/>
              <a:chOff x="624829" y="2628900"/>
              <a:chExt cx="4000713" cy="498274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EB06A-B645-4D25-BD52-A93E94FE1A0A}"/>
                  </a:ext>
                </a:extLst>
              </p:cNvPr>
              <p:cNvGrpSpPr/>
              <p:nvPr/>
            </p:nvGrpSpPr>
            <p:grpSpPr>
              <a:xfrm flipH="1">
                <a:off x="624829" y="2628900"/>
                <a:ext cx="3986085" cy="3734857"/>
                <a:chOff x="5260631" y="2250293"/>
                <a:chExt cx="3636939" cy="3526239"/>
              </a:xfrm>
            </p:grpSpPr>
            <p:pic>
              <p:nvPicPr>
                <p:cNvPr id="9" name="Picture 9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 rot="5400000">
                  <a:off x="6180973" y="3086633"/>
                  <a:ext cx="1796252" cy="3583545"/>
                </a:xfrm>
                <a:prstGeom prst="rect">
                  <a:avLst/>
                </a:prstGeom>
              </p:spPr>
            </p:pic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260631" y="2250293"/>
                  <a:ext cx="3636939" cy="3498073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4FD854-F79C-4EE4-8D13-55D0EF3BE135}"/>
                  </a:ext>
                </a:extLst>
              </p:cNvPr>
              <p:cNvGrpSpPr/>
              <p:nvPr/>
            </p:nvGrpSpPr>
            <p:grpSpPr>
              <a:xfrm>
                <a:off x="697975" y="6096396"/>
                <a:ext cx="3927567" cy="1515245"/>
                <a:chOff x="697975" y="6096396"/>
                <a:chExt cx="3927567" cy="1515245"/>
              </a:xfrm>
            </p:grpSpPr>
            <p:sp>
              <p:nvSpPr>
                <p:cNvPr id="31" name="TextBox 2">
                  <a:extLst>
                    <a:ext uri="{FF2B5EF4-FFF2-40B4-BE49-F238E27FC236}">
                      <a16:creationId xmlns:a16="http://schemas.microsoft.com/office/drawing/2014/main" id="{91E40BE5-56B1-4AB2-81DD-9D68D284671C}"/>
                    </a:ext>
                  </a:extLst>
                </p:cNvPr>
                <p:cNvSpPr txBox="1"/>
                <p:nvPr/>
              </p:nvSpPr>
              <p:spPr>
                <a:xfrm>
                  <a:off x="697975" y="6096396"/>
                  <a:ext cx="3927567" cy="101553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3600" spc="127" dirty="0" err="1">
                      <a:solidFill>
                        <a:schemeClr val="bg1"/>
                      </a:solidFill>
                      <a:latin typeface="Libre Franklin SemiBold" panose="020B0604020202020204" pitchFamily="2" charset="0"/>
                    </a:rPr>
                    <a:t>Dimitar</a:t>
                  </a:r>
                  <a:r>
                    <a:rPr lang="en-US" sz="3600" spc="127" dirty="0">
                      <a:solidFill>
                        <a:schemeClr val="bg1"/>
                      </a:solidFill>
                      <a:latin typeface="Libre Franklin SemiBold" panose="020B0604020202020204" pitchFamily="2" charset="0"/>
                    </a:rPr>
                    <a:t> Dimitrov</a:t>
                  </a:r>
                </a:p>
              </p:txBody>
            </p:sp>
            <p:sp>
              <p:nvSpPr>
                <p:cNvPr id="32" name="TextBox 2">
                  <a:extLst>
                    <a:ext uri="{FF2B5EF4-FFF2-40B4-BE49-F238E27FC236}">
                      <a16:creationId xmlns:a16="http://schemas.microsoft.com/office/drawing/2014/main" id="{9804FCB2-6039-49EB-B4A5-097EEBBDA529}"/>
                    </a:ext>
                  </a:extLst>
                </p:cNvPr>
                <p:cNvSpPr txBox="1"/>
                <p:nvPr/>
              </p:nvSpPr>
              <p:spPr>
                <a:xfrm>
                  <a:off x="752245" y="6646056"/>
                  <a:ext cx="3731252" cy="96558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8959"/>
                    </a:lnSpc>
                  </a:pPr>
                  <a:r>
                    <a:rPr lang="en-US" sz="2800" spc="127" dirty="0">
                      <a:solidFill>
                        <a:schemeClr val="bg1"/>
                      </a:solidFill>
                      <a:latin typeface="Libre Franklin" pitchFamily="2" charset="0"/>
                    </a:rPr>
                    <a:t>Back-end Developer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8779C5-5719-4428-B868-AE017B8D11A9}"/>
                </a:ext>
              </a:extLst>
            </p:cNvPr>
            <p:cNvGrpSpPr/>
            <p:nvPr/>
          </p:nvGrpSpPr>
          <p:grpSpPr>
            <a:xfrm>
              <a:off x="9249623" y="2400300"/>
              <a:ext cx="3986085" cy="4982001"/>
              <a:chOff x="9326332" y="2629640"/>
              <a:chExt cx="3986085" cy="498200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1F3DA2-86AD-41E3-ABCC-117A6DD4029F}"/>
                  </a:ext>
                </a:extLst>
              </p:cNvPr>
              <p:cNvGrpSpPr/>
              <p:nvPr/>
            </p:nvGrpSpPr>
            <p:grpSpPr>
              <a:xfrm>
                <a:off x="9326332" y="2629640"/>
                <a:ext cx="3986085" cy="3705025"/>
                <a:chOff x="9347138" y="2526100"/>
                <a:chExt cx="3986085" cy="3705025"/>
              </a:xfrm>
            </p:grpSpPr>
            <p:pic>
              <p:nvPicPr>
                <p:cNvPr id="19" name="Picture 9">
                  <a:extLst>
                    <a:ext uri="{FF2B5EF4-FFF2-40B4-BE49-F238E27FC236}">
                      <a16:creationId xmlns:a16="http://schemas.microsoft.com/office/drawing/2014/main" id="{42766711-369D-4DE9-9BF7-64054DF92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grayscl/>
                </a:blip>
                <a:srcRect/>
                <a:stretch>
                  <a:fillRect/>
                </a:stretch>
              </p:blipFill>
              <p:spPr>
                <a:xfrm rot="16200000" flipH="1">
                  <a:off x="10388921" y="3316081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20" name="Picture 10">
                  <a:extLst>
                    <a:ext uri="{FF2B5EF4-FFF2-40B4-BE49-F238E27FC236}">
                      <a16:creationId xmlns:a16="http://schemas.microsoft.com/office/drawing/2014/main" id="{4CC95F23-680F-4B8A-BBC8-3519D1AFE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9347138" y="2526100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8EF0B6F0-BAF7-436F-BBD7-E5EB7A1A14B1}"/>
                  </a:ext>
                </a:extLst>
              </p:cNvPr>
              <p:cNvSpPr txBox="1"/>
              <p:nvPr/>
            </p:nvSpPr>
            <p:spPr>
              <a:xfrm>
                <a:off x="9369337" y="6058950"/>
                <a:ext cx="3785522" cy="10155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600" spc="127" dirty="0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Martin </a:t>
                </a:r>
                <a:r>
                  <a:rPr lang="en-US" sz="3600" spc="127" dirty="0" err="1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Martinov</a:t>
                </a:r>
                <a:endParaRPr lang="en-US" sz="3600" spc="127" dirty="0">
                  <a:solidFill>
                    <a:schemeClr val="bg1"/>
                  </a:solidFill>
                  <a:latin typeface="Libre Franklin SemiBold" panose="020B0604020202020204" pitchFamily="2" charset="0"/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FE8361B-DB77-4E2A-88A3-C335FACB70F2}"/>
                  </a:ext>
                </a:extLst>
              </p:cNvPr>
              <p:cNvSpPr txBox="1"/>
              <p:nvPr/>
            </p:nvSpPr>
            <p:spPr>
              <a:xfrm>
                <a:off x="9453747" y="6658560"/>
                <a:ext cx="3813011" cy="9530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Libre Franklin" pitchFamily="2" charset="0"/>
                  </a:rPr>
                  <a:t>Front-end Developer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F2B310-719D-414D-87CA-5B4549C011B9}"/>
                </a:ext>
              </a:extLst>
            </p:cNvPr>
            <p:cNvGrpSpPr/>
            <p:nvPr/>
          </p:nvGrpSpPr>
          <p:grpSpPr>
            <a:xfrm>
              <a:off x="13526173" y="2400300"/>
              <a:ext cx="4469190" cy="4937391"/>
              <a:chOff x="13431240" y="2658731"/>
              <a:chExt cx="4469190" cy="493739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416180F-E560-4DCD-9EA9-568AD2ADC939}"/>
                  </a:ext>
                </a:extLst>
              </p:cNvPr>
              <p:cNvGrpSpPr/>
              <p:nvPr/>
            </p:nvGrpSpPr>
            <p:grpSpPr>
              <a:xfrm>
                <a:off x="13677083" y="2658731"/>
                <a:ext cx="3986085" cy="3705025"/>
                <a:chOff x="13796275" y="2502626"/>
                <a:chExt cx="3986085" cy="3705025"/>
              </a:xfrm>
            </p:grpSpPr>
            <p:pic>
              <p:nvPicPr>
                <p:cNvPr id="15" name="Picture 9">
                  <a:extLst>
                    <a:ext uri="{FF2B5EF4-FFF2-40B4-BE49-F238E27FC236}">
                      <a16:creationId xmlns:a16="http://schemas.microsoft.com/office/drawing/2014/main" id="{A5EBB92E-FAA3-4A7E-8C72-19A5E1292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>
                <a:xfrm rot="5400000">
                  <a:off x="14833980" y="3292608"/>
                  <a:ext cx="1902521" cy="3927565"/>
                </a:xfrm>
                <a:prstGeom prst="rect">
                  <a:avLst/>
                </a:prstGeom>
              </p:spPr>
            </p:pic>
            <p:pic>
              <p:nvPicPr>
                <p:cNvPr id="16" name="Picture 10">
                  <a:extLst>
                    <a:ext uri="{FF2B5EF4-FFF2-40B4-BE49-F238E27FC236}">
                      <a16:creationId xmlns:a16="http://schemas.microsoft.com/office/drawing/2014/main" id="{2772832E-4C68-4B71-8CEA-BD3CA8A5B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796275" y="2502626"/>
                  <a:ext cx="3986085" cy="3705025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81A8C1BF-F95E-46F2-AA13-22E011B2326C}"/>
                  </a:ext>
                </a:extLst>
              </p:cNvPr>
              <p:cNvSpPr txBox="1"/>
              <p:nvPr/>
            </p:nvSpPr>
            <p:spPr>
              <a:xfrm>
                <a:off x="13431240" y="6082399"/>
                <a:ext cx="4469190" cy="9780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600" spc="127" dirty="0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Alexander </a:t>
                </a:r>
                <a:r>
                  <a:rPr lang="en-US" sz="3600" spc="127" dirty="0" err="1">
                    <a:solidFill>
                      <a:schemeClr val="bg1"/>
                    </a:solidFill>
                    <a:latin typeface="Libre Franklin SemiBold" panose="020B0604020202020204" pitchFamily="2" charset="0"/>
                  </a:rPr>
                  <a:t>Tsachev</a:t>
                </a:r>
                <a:endParaRPr lang="en-US" sz="3600" spc="127" dirty="0">
                  <a:solidFill>
                    <a:schemeClr val="bg1"/>
                  </a:solidFill>
                  <a:latin typeface="Libre Franklin SemiBold" panose="020B0604020202020204" pitchFamily="2" charset="0"/>
                </a:endParaRPr>
              </a:p>
            </p:txBody>
          </p:sp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56BF5CCB-970D-4D8F-AB3B-D3B994393360}"/>
                  </a:ext>
                </a:extLst>
              </p:cNvPr>
              <p:cNvSpPr txBox="1"/>
              <p:nvPr/>
            </p:nvSpPr>
            <p:spPr>
              <a:xfrm>
                <a:off x="14525175" y="6630537"/>
                <a:ext cx="2281320" cy="965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2800" spc="127" dirty="0">
                    <a:solidFill>
                      <a:schemeClr val="bg1"/>
                    </a:solidFill>
                    <a:latin typeface="Libre Franklin" pitchFamily="2" charset="0"/>
                  </a:rPr>
                  <a:t>QA Engineer</a:t>
                </a:r>
              </a:p>
            </p:txBody>
          </p:sp>
        </p:grpSp>
      </p:grp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0809" y="584455"/>
            <a:ext cx="14146381" cy="105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800" dirty="0">
                <a:solidFill>
                  <a:srgbClr val="FFF7F8"/>
                </a:solidFill>
                <a:latin typeface="Libre Franklin Bold"/>
              </a:rPr>
              <a:t>Stages of Realization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5800" y="3543300"/>
            <a:ext cx="8335105" cy="3920722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9414349" y="3127177"/>
            <a:ext cx="8240951" cy="444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Distribute tasks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Constrict a working schedule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Bring the project to life</a:t>
            </a:r>
            <a:endParaRPr lang="bg-BG" sz="4000" spc="127" dirty="0">
              <a:solidFill>
                <a:schemeClr val="bg1"/>
              </a:solidFill>
              <a:latin typeface="Libre Franklin Light"/>
            </a:endParaRP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en-US" sz="4000" spc="127" dirty="0">
                <a:solidFill>
                  <a:schemeClr val="bg1"/>
                </a:solidFill>
                <a:latin typeface="Libre Franklin Medium" panose="020B0604020202020204" pitchFamily="2" charset="0"/>
              </a:rPr>
              <a:t>Present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6375" y="571500"/>
            <a:ext cx="7715250" cy="106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spc="127" dirty="0">
                <a:solidFill>
                  <a:srgbClr val="373737"/>
                </a:solidFill>
                <a:latin typeface="Libre Franklin Bold" charset="0"/>
              </a:rPr>
              <a:t>Used Technologies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2547598" y="5963615"/>
            <a:ext cx="12890348" cy="2847230"/>
            <a:chOff x="2675756" y="5989170"/>
            <a:chExt cx="12890348" cy="2847230"/>
          </a:xfrm>
        </p:grpSpPr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ED65AE80-CFD2-4A7F-983D-B1720FDC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0" y="7083801"/>
              <a:ext cx="1797954" cy="1752599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685" y="5989170"/>
              <a:ext cx="1824419" cy="1824419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D62F52C-6C2D-4F4F-B28C-9D82EDB0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977" y="6158592"/>
              <a:ext cx="1779984" cy="165499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81C8A85-FE1D-4583-A664-34990A8E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4" r="12685"/>
            <a:stretch/>
          </p:blipFill>
          <p:spPr>
            <a:xfrm>
              <a:off x="5385151" y="7012779"/>
              <a:ext cx="2081851" cy="173855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2603937" y="2385280"/>
            <a:ext cx="13080125" cy="2758220"/>
            <a:chOff x="1474075" y="2370322"/>
            <a:chExt cx="13080125" cy="2758220"/>
          </a:xfrm>
        </p:grpSpPr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1D52F3B-2FCB-4F11-B140-909B0D5BF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0" y="2450539"/>
              <a:ext cx="1752600" cy="1752600"/>
            </a:xfrm>
            <a:prstGeom prst="rect">
              <a:avLst/>
            </a:prstGeom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2480EE7-4433-46BD-B460-30A60568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" t="1781" r="10295" b="5209"/>
            <a:stretch/>
          </p:blipFill>
          <p:spPr>
            <a:xfrm>
              <a:off x="10134600" y="3265778"/>
              <a:ext cx="1635471" cy="1813961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600" dirty="0">
                <a:solidFill>
                  <a:srgbClr val="FFF7F8"/>
                </a:solidFill>
                <a:latin typeface="Libre Franklin Bold"/>
              </a:rPr>
              <a:t>Now it’s time for a demonstration!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48</Words>
  <Application>Microsoft Office PowerPoint</Application>
  <PresentationFormat>Custom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Libre Franklin Medium</vt:lpstr>
      <vt:lpstr>Libre Franklin Bold</vt:lpstr>
      <vt:lpstr>Arial</vt:lpstr>
      <vt:lpstr>Libre Franklin SemiBold</vt:lpstr>
      <vt:lpstr>Libre Franklin Light</vt:lpstr>
      <vt:lpstr>Libre Franklin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cp:lastModifiedBy>Йоана И. Агафонова</cp:lastModifiedBy>
  <cp:revision>3</cp:revision>
  <dcterms:created xsi:type="dcterms:W3CDTF">2006-08-16T00:00:00Z</dcterms:created>
  <dcterms:modified xsi:type="dcterms:W3CDTF">2021-11-06T11:51:28Z</dcterms:modified>
  <dc:identifier>DAEu8D5lVYQ</dc:identifier>
</cp:coreProperties>
</file>